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虎林國小</a:t>
            </a:r>
            <a:r>
              <a:rPr lang="en-US"/>
              <a:t>112</a:t>
            </a:r>
            <a:r>
              <a:rPr lang="zh-TW"/>
              <a:t>學年度各年級原住民學生人數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工作表3!$B$1</c:f>
              <c:strCache>
                <c:ptCount val="1"/>
                <c:pt idx="0">
                  <c:v>虎林國小112學年度各年級原住民學生人數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.42245246964526034"/>
                  <c:y val="-0.123324126967789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42-40C4-B925-9BB47533E3E2}"/>
                </c:ext>
              </c:extLst>
            </c:dLbl>
            <c:dLbl>
              <c:idx val="4"/>
              <c:layout>
                <c:manualLayout>
                  <c:x val="0.11766560341430408"/>
                  <c:y val="-0.208222142166869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2-40C4-B925-9BB47533E3E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工作表3!$A$2:$A$7</c:f>
              <c:strCache>
                <c:ptCount val="6"/>
                <c:pt idx="0">
                  <c:v>一年級</c:v>
                </c:pt>
                <c:pt idx="1">
                  <c:v>二年級</c:v>
                </c:pt>
                <c:pt idx="2">
                  <c:v>三年級</c:v>
                </c:pt>
                <c:pt idx="3">
                  <c:v>四年級</c:v>
                </c:pt>
                <c:pt idx="4">
                  <c:v>五年級</c:v>
                </c:pt>
                <c:pt idx="5">
                  <c:v>六年級</c:v>
                </c:pt>
              </c:strCache>
            </c:strRef>
          </c:cat>
          <c:val>
            <c:numRef>
              <c:f>工作表3!$B$2:$B$7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2-40C4-B925-9BB47533E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612672"/>
        <c:axId val="870566112"/>
      </c:barChart>
      <c:catAx>
        <c:axId val="10486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70566112"/>
        <c:crosses val="autoZero"/>
        <c:auto val="1"/>
        <c:lblAlgn val="ctr"/>
        <c:lblOffset val="100"/>
        <c:noMultiLvlLbl val="0"/>
      </c:catAx>
      <c:valAx>
        <c:axId val="8705661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486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工作表1!$D$2</c:f>
              <c:strCache>
                <c:ptCount val="1"/>
                <c:pt idx="0">
                  <c:v>學生人數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1-4FA1-B21A-3C0D30F1E78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1-4FA1-B21A-3C0D30F1E78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1-4FA1-B21A-3C0D30F1E78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1-4FA1-B21A-3C0D30F1E78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21-4FA1-B21A-3C0D30F1E78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21-4FA1-B21A-3C0D30F1E78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21-4FA1-B21A-3C0D30F1E78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21-4FA1-B21A-3C0D30F1E78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21-4FA1-B21A-3C0D30F1E78A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21-4FA1-B21A-3C0D30F1E78A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821-4FA1-B21A-3C0D30F1E78A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821-4FA1-B21A-3C0D30F1E78A}"/>
              </c:ext>
            </c:extLst>
          </c:dPt>
          <c:dPt>
            <c:idx val="12"/>
            <c:bubble3D val="0"/>
            <c:explosion val="1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821-4FA1-B21A-3C0D30F1E7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工作表1!$C$3:$C$15</c:f>
              <c:strCache>
                <c:ptCount val="13"/>
                <c:pt idx="0">
                  <c:v>賽考利克泰雅語</c:v>
                </c:pt>
                <c:pt idx="3">
                  <c:v>郡群布農語</c:v>
                </c:pt>
                <c:pt idx="5">
                  <c:v>馬蘭阿美語</c:v>
                </c:pt>
                <c:pt idx="8">
                  <c:v>東排灣語</c:v>
                </c:pt>
                <c:pt idx="12">
                  <c:v>南排灣語</c:v>
                </c:pt>
              </c:strCache>
            </c:strRef>
          </c:cat>
          <c:val>
            <c:numRef>
              <c:f>工作表1!$D$3:$D$15</c:f>
              <c:numCache>
                <c:formatCode>General</c:formatCode>
                <c:ptCount val="13"/>
                <c:pt idx="0">
                  <c:v>3</c:v>
                </c:pt>
                <c:pt idx="3">
                  <c:v>2</c:v>
                </c:pt>
                <c:pt idx="5">
                  <c:v>3</c:v>
                </c:pt>
                <c:pt idx="8">
                  <c:v>4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821-4FA1-B21A-3C0D30F1E7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6381939214119978"/>
          <c:y val="7.2163393368932264E-3"/>
          <c:w val="0.32458640496024954"/>
          <c:h val="0.9084024496937882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0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01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8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2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3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73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0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4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07AC27-857E-481F-A3B8-5EB66851F9DF}" type="datetimeFigureOut">
              <a:rPr lang="zh-TW" altLang="en-US" smtClean="0"/>
              <a:t>2024/12/5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2971BE-89F7-48F0-B7AD-1CBB9FFE55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50D4739-8B4F-442E-9FFC-0F9C7137C6F7}"/>
              </a:ext>
            </a:extLst>
          </p:cNvPr>
          <p:cNvSpPr/>
          <p:nvPr/>
        </p:nvSpPr>
        <p:spPr>
          <a:xfrm>
            <a:off x="1690253" y="965512"/>
            <a:ext cx="946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361315-DA49-4E18-BF3E-F67F290B4ADA}"/>
              </a:ext>
            </a:extLst>
          </p:cNvPr>
          <p:cNvSpPr/>
          <p:nvPr/>
        </p:nvSpPr>
        <p:spPr>
          <a:xfrm>
            <a:off x="1234546" y="1967848"/>
            <a:ext cx="97229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4800" kern="1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112</a:t>
            </a:r>
            <a:r>
              <a:rPr lang="zh-TW" altLang="en-US" sz="4800" kern="1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學年度精進計劃國民教育輔導團</a:t>
            </a:r>
          </a:p>
          <a:p>
            <a:pPr algn="ctr">
              <a:spcAft>
                <a:spcPts val="0"/>
              </a:spcAft>
            </a:pPr>
            <a:endParaRPr lang="en-US" altLang="zh-TW" sz="2800" kern="1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en-US" sz="2800" kern="100" dirty="0">
                <a:solidFill>
                  <a:srgbClr val="00206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語文領域本土語文輔導團小組分區到校服務</a:t>
            </a:r>
            <a:endParaRPr lang="en-US" altLang="zh-TW" sz="2800" kern="100" dirty="0">
              <a:solidFill>
                <a:srgbClr val="00206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00206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rgbClr val="00206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原住民語</a:t>
            </a:r>
            <a:r>
              <a:rPr lang="en-US" altLang="zh-TW" sz="2800" kern="100" dirty="0">
                <a:solidFill>
                  <a:srgbClr val="00206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00206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185247-EE0D-4EB0-9B3E-D0135F5539BD}"/>
              </a:ext>
            </a:extLst>
          </p:cNvPr>
          <p:cNvSpPr/>
          <p:nvPr/>
        </p:nvSpPr>
        <p:spPr>
          <a:xfrm>
            <a:off x="5237018" y="901083"/>
            <a:ext cx="1717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6000" kern="100" dirty="0">
                <a:latin typeface="王漢宗超明體繁" panose="02020300000000000000" pitchFamily="18" charset="-120"/>
                <a:ea typeface="王漢宗超明體繁" panose="02020300000000000000" pitchFamily="18" charset="-120"/>
                <a:cs typeface="Times New Roman" panose="02020603050405020304" pitchFamily="18" charset="0"/>
              </a:rPr>
              <a:t>歡迎</a:t>
            </a:r>
            <a:endParaRPr lang="zh-TW" altLang="en-US" sz="6000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13D637F-F16E-495B-ADE3-017ADAB126E1}"/>
              </a:ext>
            </a:extLst>
          </p:cNvPr>
          <p:cNvGrpSpPr/>
          <p:nvPr/>
        </p:nvGrpSpPr>
        <p:grpSpPr>
          <a:xfrm>
            <a:off x="3380267" y="5533983"/>
            <a:ext cx="5431461" cy="717010"/>
            <a:chOff x="3501950" y="5533983"/>
            <a:chExt cx="5431461" cy="7170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59FF3F8-A061-4FC8-B594-833E81379AA5}"/>
                </a:ext>
              </a:extLst>
            </p:cNvPr>
            <p:cNvSpPr/>
            <p:nvPr/>
          </p:nvSpPr>
          <p:spPr>
            <a:xfrm>
              <a:off x="4426066" y="5630878"/>
              <a:ext cx="4507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sz="2800" kern="100" dirty="0">
                  <a:latin typeface="王漢宗超明體繁" panose="02020300000000000000" pitchFamily="18" charset="-120"/>
                  <a:ea typeface="王漢宗超明體繁" panose="02020300000000000000" pitchFamily="18" charset="-120"/>
                  <a:cs typeface="Times New Roman" panose="02020603050405020304" pitchFamily="18" charset="0"/>
                </a:rPr>
                <a:t>新竹市香山區虎林國民小學</a:t>
              </a: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081F009-267B-41D0-9C80-7CFB689BC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950" y="5533983"/>
              <a:ext cx="928110" cy="717010"/>
            </a:xfrm>
            <a:prstGeom prst="rect">
              <a:avLst/>
            </a:prstGeom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F23DA603-45D3-4830-AC03-DC7A1D5B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878784"/>
            <a:ext cx="1053247" cy="10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60" y="703903"/>
            <a:ext cx="9098280" cy="20164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新竹市香山區虎林國民小學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原住民語開班簡報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6202682-1A60-46DD-80F9-F94F374D33EC}"/>
              </a:ext>
            </a:extLst>
          </p:cNvPr>
          <p:cNvGrpSpPr/>
          <p:nvPr/>
        </p:nvGrpSpPr>
        <p:grpSpPr>
          <a:xfrm>
            <a:off x="3380267" y="5533983"/>
            <a:ext cx="5431461" cy="717010"/>
            <a:chOff x="3501950" y="5533983"/>
            <a:chExt cx="5431461" cy="71701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ECE0BD-C26F-4034-B3AB-D6608945CC56}"/>
                </a:ext>
              </a:extLst>
            </p:cNvPr>
            <p:cNvSpPr/>
            <p:nvPr/>
          </p:nvSpPr>
          <p:spPr>
            <a:xfrm>
              <a:off x="4426066" y="5630878"/>
              <a:ext cx="4507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sz="2800" kern="100" dirty="0">
                  <a:latin typeface="王漢宗超明體繁" panose="02020300000000000000" pitchFamily="18" charset="-120"/>
                  <a:ea typeface="王漢宗超明體繁" panose="02020300000000000000" pitchFamily="18" charset="-120"/>
                  <a:cs typeface="Times New Roman" panose="02020603050405020304" pitchFamily="18" charset="0"/>
                </a:rPr>
                <a:t>新竹市香山區虎林國民小學</a:t>
              </a: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F98735C-EF42-4019-9DE5-932A949D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950" y="5533983"/>
              <a:ext cx="928110" cy="717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2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08" y="903291"/>
            <a:ext cx="8131780" cy="6596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虎林國小原住民學生人數統計</a:t>
            </a:r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74401F34-4077-4C9B-92C8-04B7F7423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744598"/>
              </p:ext>
            </p:extLst>
          </p:nvPr>
        </p:nvGraphicFramePr>
        <p:xfrm>
          <a:off x="1303019" y="1895984"/>
          <a:ext cx="6835141" cy="428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F9B81786-5BDB-493C-ACC6-C1E89F577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51" y="2411730"/>
            <a:ext cx="3369992" cy="31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08" y="903291"/>
            <a:ext cx="8006582" cy="6596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虎林國小原住民學生族語份布圖</a:t>
            </a: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E173AF1B-FFA1-4A35-9CBE-A23C60DF8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22442"/>
              </p:ext>
            </p:extLst>
          </p:nvPr>
        </p:nvGraphicFramePr>
        <p:xfrm>
          <a:off x="2226945" y="1808543"/>
          <a:ext cx="7738110" cy="442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BE5624B-5667-4449-9D76-2AAD9662508A}"/>
              </a:ext>
            </a:extLst>
          </p:cNvPr>
          <p:cNvSpPr/>
          <p:nvPr/>
        </p:nvSpPr>
        <p:spPr>
          <a:xfrm>
            <a:off x="6507480" y="4594860"/>
            <a:ext cx="571500" cy="4343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r>
              <a:rPr lang="zh-TW" altLang="en-US" dirty="0"/>
              <a:t>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3F392F-D08D-49E4-9509-C836C33D88AA}"/>
              </a:ext>
            </a:extLst>
          </p:cNvPr>
          <p:cNvSpPr/>
          <p:nvPr/>
        </p:nvSpPr>
        <p:spPr>
          <a:xfrm>
            <a:off x="3021330" y="3252816"/>
            <a:ext cx="571500" cy="4343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r>
              <a:rPr lang="zh-TW" altLang="en-US" dirty="0"/>
              <a:t>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BC9195-16DB-4AEA-A252-D0776C3D1065}"/>
              </a:ext>
            </a:extLst>
          </p:cNvPr>
          <p:cNvSpPr/>
          <p:nvPr/>
        </p:nvSpPr>
        <p:spPr>
          <a:xfrm>
            <a:off x="5683667" y="5645778"/>
            <a:ext cx="571500" cy="4343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r>
              <a:rPr lang="zh-TW" altLang="en-US" dirty="0"/>
              <a:t>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4E3B03-3674-4784-BE35-EAC58997C1C8}"/>
              </a:ext>
            </a:extLst>
          </p:cNvPr>
          <p:cNvSpPr/>
          <p:nvPr/>
        </p:nvSpPr>
        <p:spPr>
          <a:xfrm>
            <a:off x="4285541" y="2111732"/>
            <a:ext cx="571500" cy="4343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r>
              <a:rPr lang="zh-TW" altLang="en-US" dirty="0"/>
              <a:t>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F38162-6351-4061-AD89-381AD1E8DCA9}"/>
              </a:ext>
            </a:extLst>
          </p:cNvPr>
          <p:cNvSpPr/>
          <p:nvPr/>
        </p:nvSpPr>
        <p:spPr>
          <a:xfrm>
            <a:off x="6214110" y="2670207"/>
            <a:ext cx="571500" cy="4343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r>
              <a:rPr lang="zh-TW" altLang="en-US" dirty="0"/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0025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08" y="903291"/>
            <a:ext cx="6486392" cy="6596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原住民各族語學生名單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61E083-2324-403C-BD6E-47D2B383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804655"/>
            <a:ext cx="7219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08" y="903291"/>
            <a:ext cx="8131780" cy="6596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班級數及課表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9164383-FFAA-4D58-AF23-723B93A73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2026610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BBA8C-4ECB-4A84-A592-D1EE099C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27" y="1743740"/>
            <a:ext cx="10909936" cy="454914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一、健全師資鼓勵同仁報名參加本土語認證培訓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二、開設實體課程並持續給予教支老師支持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三、配合本土語到校觀課服務計劃提升教師教學效能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四、鼓勵同仁報名參加本土語認證培訓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成立教師專業學習社群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五、鼓勵教師自編教材或善用教育網路平台資源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六、活用電子觸屏白板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教學軟體及平板的有效使用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七、鼓勵並支持本校原住民學生參加族語認證考試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八、持續報名並培訓參加新竹市國語文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原民語競賽</a:t>
            </a:r>
            <a:b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本校六年級江尚竣同學榮獲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年全國語文競賽新竹市複賽</a:t>
            </a:r>
            <a:b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原住民族語朗讀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布農語全市第一名代表新竹市參加全國賽</a:t>
            </a:r>
            <a:b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九、申請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中華民國國語文研究協會給予學生奬勵或其他計劃經費申請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607BD3E-E734-4077-AB9C-376979F5EBEA}"/>
              </a:ext>
            </a:extLst>
          </p:cNvPr>
          <p:cNvSpPr txBox="1">
            <a:spLocks/>
          </p:cNvSpPr>
          <p:nvPr/>
        </p:nvSpPr>
        <p:spPr>
          <a:xfrm>
            <a:off x="986790" y="754380"/>
            <a:ext cx="10584180" cy="804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關於本校本土語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原民語課程與教學持續推動的方向</a:t>
            </a:r>
          </a:p>
        </p:txBody>
      </p:sp>
    </p:spTree>
    <p:extLst>
      <p:ext uri="{BB962C8B-B14F-4D97-AF65-F5344CB8AC3E}">
        <p14:creationId xmlns:p14="http://schemas.microsoft.com/office/powerpoint/2010/main" val="187100715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1230</TotalTime>
  <Words>292</Words>
  <Application>Microsoft Office PowerPoint</Application>
  <PresentationFormat>寬螢幕</PresentationFormat>
  <Paragraphs>22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王漢宗超明體繁</vt:lpstr>
      <vt:lpstr>標楷體</vt:lpstr>
      <vt:lpstr>Calibri</vt:lpstr>
      <vt:lpstr>Calibri Light</vt:lpstr>
      <vt:lpstr>回顧</vt:lpstr>
      <vt:lpstr>PowerPoint 簡報</vt:lpstr>
      <vt:lpstr>新竹市香山區虎林國民小學112學年度  原住民語開班簡報</vt:lpstr>
      <vt:lpstr>虎林國小原住民學生人數統計</vt:lpstr>
      <vt:lpstr>虎林國小原住民學生族語份布圖</vt:lpstr>
      <vt:lpstr>原住民各族語學生名單</vt:lpstr>
      <vt:lpstr>班級數及課表</vt:lpstr>
      <vt:lpstr>一、健全師資鼓勵同仁報名參加本土語認證培訓 二、開設實體課程並持續給予教支老師支持 三、配合本土語到校觀課服務計劃提升教師教學效能 四、鼓勵同仁報名參加本土語認證培訓/成立教師專業學習社群 五、鼓勵教師自編教材或善用教育網路平台資源 六、活用電子觸屏白板/教學軟體及平板的有效使用 七、鼓勵並支持本校原住民學生參加族語認證考試 八、持續報名並培訓參加新竹市國語文/原民語競賽     本校六年級江尚竣同學榮獲112年全國語文競賽新竹市複賽      原住民族語朗讀-布農語全市第一名代表新竹市參加全國賽 九、申請中華民國國語文研究協會給予學生奬勵或其他計劃經費申請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hlps</dc:creator>
  <cp:lastModifiedBy>USER</cp:lastModifiedBy>
  <cp:revision>27</cp:revision>
  <dcterms:created xsi:type="dcterms:W3CDTF">2023-09-25T23:52:49Z</dcterms:created>
  <dcterms:modified xsi:type="dcterms:W3CDTF">2024-12-05T03:23:46Z</dcterms:modified>
</cp:coreProperties>
</file>