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85" r:id="rId3"/>
    <p:sldId id="287" r:id="rId4"/>
    <p:sldId id="288" r:id="rId5"/>
    <p:sldId id="286" r:id="rId6"/>
    <p:sldId id="281" r:id="rId7"/>
    <p:sldId id="289" r:id="rId8"/>
    <p:sldId id="29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9" autoAdjust="0"/>
    <p:restoredTop sz="94660"/>
  </p:normalViewPr>
  <p:slideViewPr>
    <p:cSldViewPr>
      <p:cViewPr varScale="1">
        <p:scale>
          <a:sx n="86" d="100"/>
          <a:sy n="86" d="100"/>
        </p:scale>
        <p:origin x="128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30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055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23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82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667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6820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255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43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226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68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54308BE-A4F4-4B8F-9AF3-ADC9BF6D16B4}" type="datetimeFigureOut">
              <a:rPr lang="zh-TW" altLang="en-US" smtClean="0"/>
              <a:t>2020/8/26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2C92B5-8164-44FF-A477-35E83840962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58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 rot="19140000">
            <a:off x="3495675" y="1101725"/>
            <a:ext cx="5648325" cy="1204913"/>
          </a:xfrm>
        </p:spPr>
        <p:txBody>
          <a:bodyPr/>
          <a:lstStyle/>
          <a:p>
            <a:r>
              <a:rPr lang="en-US" altLang="zh-TW" sz="3600" dirty="0">
                <a:solidFill>
                  <a:srgbClr val="0000CC"/>
                </a:solidFill>
              </a:rPr>
              <a:t>	</a:t>
            </a:r>
            <a:endParaRPr lang="zh-TW" altLang="en-US" sz="3600" dirty="0">
              <a:solidFill>
                <a:srgbClr val="0000CC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683568" y="836712"/>
            <a:ext cx="7273925" cy="1439863"/>
          </a:xfrm>
        </p:spPr>
        <p:txBody>
          <a:bodyPr>
            <a:normAutofit fontScale="47500" lnSpcReduction="20000"/>
          </a:bodyPr>
          <a:lstStyle/>
          <a:p>
            <a:pPr marL="288000">
              <a:spcAft>
                <a:spcPts val="600"/>
              </a:spcAft>
            </a:pPr>
            <a:r>
              <a:rPr lang="en-US" altLang="zh-TW" sz="8800" dirty="0"/>
              <a:t> </a:t>
            </a:r>
            <a:r>
              <a:rPr lang="zh-TW" altLang="en-US" sz="8800" dirty="0"/>
              <a:t>    </a:t>
            </a:r>
            <a:r>
              <a:rPr lang="en-US" altLang="zh-TW" sz="8800" dirty="0"/>
              <a:t>109</a:t>
            </a:r>
            <a:r>
              <a:rPr lang="zh-TW" altLang="en-US" sz="8800" dirty="0"/>
              <a:t>學年度新生家長座談會</a:t>
            </a:r>
            <a:endParaRPr lang="en-US" altLang="zh-TW" sz="8800" dirty="0"/>
          </a:p>
          <a:p>
            <a:pPr marL="288000">
              <a:spcAft>
                <a:spcPts val="600"/>
              </a:spcAft>
            </a:pPr>
            <a:r>
              <a:rPr lang="zh-TW" altLang="en-US" sz="8800" dirty="0"/>
              <a:t>                       總務處</a:t>
            </a:r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08DF738F-110D-42DA-90E8-FE5127D7707F}"/>
              </a:ext>
            </a:extLst>
          </p:cNvPr>
          <p:cNvSpPr txBox="1">
            <a:spLocks/>
          </p:cNvSpPr>
          <p:nvPr/>
        </p:nvSpPr>
        <p:spPr>
          <a:xfrm>
            <a:off x="2159731" y="2996671"/>
            <a:ext cx="5688633" cy="14398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6560" indent="0">
              <a:spcAft>
                <a:spcPts val="600"/>
              </a:spcAft>
              <a:buNone/>
            </a:pPr>
            <a:r>
              <a:rPr lang="zh-TW" altLang="en-US" sz="4400" dirty="0">
                <a:solidFill>
                  <a:schemeClr val="accent2"/>
                </a:solidFill>
              </a:rPr>
              <a:t>童心同行  攜手前行     </a:t>
            </a:r>
            <a:endParaRPr lang="en-US" altLang="zh-TW" sz="4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57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200" dirty="0">
                <a:solidFill>
                  <a:srgbClr val="002060"/>
                </a:solidFill>
                <a:ea typeface="新細明體" panose="02020500000000000000" pitchFamily="18" charset="-120"/>
              </a:rPr>
              <a:t>班級家長代表會暨</a:t>
            </a:r>
            <a:r>
              <a:rPr lang="zh-TW" altLang="zh-TW" sz="3200" dirty="0">
                <a:solidFill>
                  <a:srgbClr val="002060"/>
                </a:solidFill>
                <a:ea typeface="新細明體" panose="02020500000000000000" pitchFamily="18" charset="-120"/>
              </a:rPr>
              <a:t>學生家長</a:t>
            </a:r>
            <a:r>
              <a:rPr lang="zh-TW" altLang="en-US" sz="3200" dirty="0">
                <a:solidFill>
                  <a:srgbClr val="002060"/>
                </a:solidFill>
                <a:ea typeface="新細明體" panose="02020500000000000000" pitchFamily="18" charset="-120"/>
              </a:rPr>
              <a:t>委員會</a:t>
            </a:r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>
          <a:xfrm>
            <a:off x="822960" y="2204864"/>
            <a:ext cx="7520940" cy="3672408"/>
          </a:xfrm>
        </p:spPr>
        <p:txBody>
          <a:bodyPr>
            <a:normAutofit/>
          </a:bodyPr>
          <a:lstStyle/>
          <a:p>
            <a:r>
              <a:rPr lang="en-US" altLang="zh-TW" sz="2800" dirty="0">
                <a:ea typeface="新細明體" panose="02020500000000000000" pitchFamily="18" charset="-120"/>
              </a:rPr>
              <a:t>109</a:t>
            </a:r>
            <a:r>
              <a:rPr lang="zh-TW" altLang="en-US" sz="2800" dirty="0">
                <a:ea typeface="新細明體" panose="02020500000000000000" pitchFamily="18" charset="-120"/>
              </a:rPr>
              <a:t>學年度</a:t>
            </a:r>
            <a:r>
              <a:rPr lang="zh-TW" altLang="zh-TW" sz="2800" dirty="0">
                <a:ea typeface="新細明體" panose="02020500000000000000" pitchFamily="18" charset="-120"/>
              </a:rPr>
              <a:t>第一次</a:t>
            </a:r>
            <a:r>
              <a:rPr lang="zh-TW" altLang="en-US" sz="2800" dirty="0">
                <a:ea typeface="新細明體" panose="02020500000000000000" pitchFamily="18" charset="-120"/>
              </a:rPr>
              <a:t>班級</a:t>
            </a:r>
            <a:r>
              <a:rPr lang="zh-TW" altLang="zh-TW" sz="2800" dirty="0">
                <a:ea typeface="新細明體" panose="02020500000000000000" pitchFamily="18" charset="-120"/>
              </a:rPr>
              <a:t>會員代表大會</a:t>
            </a:r>
            <a:r>
              <a:rPr lang="zh-TW" altLang="en-US" sz="2800" dirty="0">
                <a:ea typeface="新細明體" panose="02020500000000000000" pitchFamily="18" charset="-120"/>
              </a:rPr>
              <a:t>暨家長委員會</a:t>
            </a:r>
            <a:r>
              <a:rPr lang="zh-TW" altLang="zh-TW" sz="2800" dirty="0">
                <a:ea typeface="新細明體" panose="02020500000000000000" pitchFamily="18" charset="-120"/>
              </a:rPr>
              <a:t>，</a:t>
            </a:r>
            <a:r>
              <a:rPr lang="zh-TW" altLang="en-US" sz="2800" dirty="0">
                <a:ea typeface="新細明體" panose="02020500000000000000" pitchFamily="18" charset="-120"/>
              </a:rPr>
              <a:t>預定</a:t>
            </a:r>
            <a:r>
              <a:rPr lang="en-US" altLang="zh-TW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9</a:t>
            </a:r>
            <a:r>
              <a:rPr lang="zh-TW" altLang="en-US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月</a:t>
            </a:r>
            <a:r>
              <a:rPr lang="en-US" altLang="zh-TW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25</a:t>
            </a:r>
            <a:r>
              <a:rPr lang="zh-TW" altLang="en-US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日</a:t>
            </a:r>
            <a:r>
              <a:rPr lang="en-US" altLang="zh-TW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五</a:t>
            </a:r>
            <a:r>
              <a:rPr lang="en-US" altLang="zh-TW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)</a:t>
            </a:r>
            <a:r>
              <a:rPr lang="en-US" altLang="zh-TW" sz="2800" dirty="0">
                <a:ea typeface="新細明體" panose="02020500000000000000" pitchFamily="18" charset="-120"/>
              </a:rPr>
              <a:t>19:00</a:t>
            </a:r>
            <a:r>
              <a:rPr lang="zh-TW" altLang="en-US" sz="2800" dirty="0">
                <a:ea typeface="新細明體" panose="02020500000000000000" pitchFamily="18" charset="-120"/>
              </a:rPr>
              <a:t>於會議室</a:t>
            </a:r>
            <a:r>
              <a:rPr lang="zh-TW" altLang="zh-TW" sz="2800" dirty="0">
                <a:ea typeface="新細明體" panose="02020500000000000000" pitchFamily="18" charset="-120"/>
              </a:rPr>
              <a:t>舉</a:t>
            </a:r>
            <a:r>
              <a:rPr lang="zh-TW" altLang="en-US" sz="2800" dirty="0">
                <a:ea typeface="新細明體" panose="02020500000000000000" pitchFamily="18" charset="-120"/>
              </a:rPr>
              <a:t>辦。</a:t>
            </a:r>
            <a:endParaRPr lang="en-US" altLang="zh-TW" sz="2800" dirty="0">
              <a:ea typeface="新細明體" panose="02020500000000000000" pitchFamily="18" charset="-120"/>
            </a:endParaRPr>
          </a:p>
          <a:p>
            <a:endParaRPr lang="en-US" altLang="zh-TW" sz="2800" b="1" dirty="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r>
              <a:rPr lang="zh-TW" altLang="en-US" sz="4000" u="sng" dirty="0">
                <a:solidFill>
                  <a:srgbClr val="FF0000"/>
                </a:solidFill>
                <a:ea typeface="新細明體" panose="02020500000000000000" pitchFamily="18" charset="-120"/>
              </a:rPr>
              <a:t>敬請各班級代表準時出席</a:t>
            </a:r>
            <a:endParaRPr lang="zh-TW" altLang="zh-TW" sz="4000" dirty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867756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/>
          <a:lstStyle/>
          <a:p>
            <a:r>
              <a:rPr lang="en-US" altLang="zh-TW" b="1" dirty="0"/>
              <a:t>           </a:t>
            </a:r>
            <a:r>
              <a:rPr lang="zh-TW" altLang="en-US" b="1" dirty="0"/>
              <a:t>新竹市降溫計畫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      </a:t>
            </a:r>
            <a:endParaRPr lang="zh-TW" altLang="en-US" sz="32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AB09394-05E3-489B-83B7-C5109EEF11F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8464" r="30824" b="29815"/>
          <a:stretch/>
        </p:blipFill>
        <p:spPr>
          <a:xfrm>
            <a:off x="6084168" y="4437112"/>
            <a:ext cx="2483767" cy="2246689"/>
          </a:xfrm>
          <a:prstGeom prst="rect">
            <a:avLst/>
          </a:prstGeom>
        </p:spPr>
      </p:pic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70C359C5-1A3F-4FF3-AE3E-D8991DCFA78D}"/>
              </a:ext>
            </a:extLst>
          </p:cNvPr>
          <p:cNvSpPr txBox="1">
            <a:spLocks/>
          </p:cNvSpPr>
          <p:nvPr/>
        </p:nvSpPr>
        <p:spPr>
          <a:xfrm>
            <a:off x="822960" y="2204864"/>
            <a:ext cx="7520940" cy="36724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2800" dirty="0">
                <a:ea typeface="新細明體" panose="02020500000000000000" pitchFamily="18" charset="-120"/>
              </a:rPr>
              <a:t>本校於今年</a:t>
            </a:r>
            <a:r>
              <a:rPr lang="en-US" altLang="zh-TW" sz="2800" dirty="0">
                <a:ea typeface="新細明體" panose="02020500000000000000" pitchFamily="18" charset="-120"/>
              </a:rPr>
              <a:t>7</a:t>
            </a:r>
            <a:r>
              <a:rPr lang="zh-TW" altLang="en-US" sz="2800" dirty="0">
                <a:ea typeface="新細明體" panose="02020500000000000000" pitchFamily="18" charset="-120"/>
              </a:rPr>
              <a:t>月成功採購</a:t>
            </a:r>
            <a:r>
              <a:rPr lang="en-US" altLang="zh-TW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119</a:t>
            </a:r>
            <a:r>
              <a:rPr lang="zh-TW" altLang="en-US" sz="2800" dirty="0">
                <a:solidFill>
                  <a:srgbClr val="FF0000"/>
                </a:solidFill>
                <a:ea typeface="新細明體" panose="02020500000000000000" pitchFamily="18" charset="-120"/>
              </a:rPr>
              <a:t>台日立冷氣</a:t>
            </a:r>
            <a:r>
              <a:rPr lang="zh-TW" altLang="en-US" sz="2800" dirty="0">
                <a:ea typeface="新細明體" panose="02020500000000000000" pitchFamily="18" charset="-120"/>
              </a:rPr>
              <a:t>，讓孩子能在舒適的空間學習。</a:t>
            </a:r>
            <a:endParaRPr lang="en-US" altLang="zh-TW" sz="2800" dirty="0">
              <a:ea typeface="新細明體" panose="02020500000000000000" pitchFamily="18" charset="-120"/>
            </a:endParaRPr>
          </a:p>
          <a:p>
            <a:pPr marL="0" indent="0">
              <a:buNone/>
            </a:pPr>
            <a:endParaRPr lang="en-US" altLang="zh-TW" sz="2800" dirty="0"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800" dirty="0">
                <a:ea typeface="新細明體" panose="02020500000000000000" pitchFamily="18" charset="-120"/>
              </a:rPr>
              <a:t>關於冷氣收費部分，學校依據新竹市代收代辦規定，自本學期開始收費。</a:t>
            </a:r>
            <a:endParaRPr lang="en-US" altLang="zh-TW" sz="28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07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39"/>
          </a:xfrm>
        </p:spPr>
        <p:txBody>
          <a:bodyPr>
            <a:normAutofit fontScale="90000"/>
          </a:bodyPr>
          <a:lstStyle/>
          <a:p>
            <a:r>
              <a:rPr lang="en-US" altLang="zh-TW" b="1" dirty="0"/>
              <a:t> </a:t>
            </a:r>
            <a:r>
              <a:rPr lang="zh-TW" altLang="en-US" b="1" dirty="0"/>
              <a:t>新竹市降溫計畫</a:t>
            </a:r>
            <a:r>
              <a:rPr lang="en-US" altLang="zh-TW" b="1" dirty="0"/>
              <a:t>-</a:t>
            </a:r>
            <a:r>
              <a:rPr lang="zh-TW" altLang="en-US" b="1" dirty="0">
                <a:solidFill>
                  <a:srgbClr val="FF0000"/>
                </a:solidFill>
              </a:rPr>
              <a:t>冷氣收費說明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      </a:t>
            </a:r>
            <a:endParaRPr lang="zh-TW" altLang="en-US" sz="3200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70C359C5-1A3F-4FF3-AE3E-D8991DCFA78D}"/>
              </a:ext>
            </a:extLst>
          </p:cNvPr>
          <p:cNvSpPr txBox="1">
            <a:spLocks/>
          </p:cNvSpPr>
          <p:nvPr/>
        </p:nvSpPr>
        <p:spPr>
          <a:xfrm>
            <a:off x="337973" y="1301130"/>
            <a:ext cx="7971224" cy="51125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TW" altLang="zh-TW" b="1" dirty="0"/>
              <a:t>收費</a:t>
            </a:r>
            <a:r>
              <a:rPr lang="zh-HK" altLang="zh-TW" b="1" dirty="0"/>
              <a:t>標準：</a:t>
            </a:r>
            <a:endParaRPr lang="zh-TW" altLang="zh-TW" dirty="0"/>
          </a:p>
          <a:p>
            <a:pPr lvl="0">
              <a:spcAft>
                <a:spcPts val="600"/>
              </a:spcAft>
            </a:pPr>
            <a:r>
              <a:rPr lang="zh-TW" altLang="zh-TW" b="1" dirty="0">
                <a:solidFill>
                  <a:schemeClr val="accent2"/>
                </a:solidFill>
              </a:rPr>
              <a:t>冷氣維護費：</a:t>
            </a:r>
            <a:r>
              <a:rPr lang="zh-TW" altLang="zh-TW" dirty="0"/>
              <a:t>每學期繳交</a:t>
            </a:r>
            <a:r>
              <a:rPr lang="en-US" altLang="zh-TW" b="1" u="sng" dirty="0">
                <a:solidFill>
                  <a:schemeClr val="accent2"/>
                </a:solidFill>
              </a:rPr>
              <a:t>200</a:t>
            </a:r>
            <a:r>
              <a:rPr lang="zh-TW" altLang="zh-TW" dirty="0">
                <a:solidFill>
                  <a:schemeClr val="accent2"/>
                </a:solidFill>
              </a:rPr>
              <a:t>元</a:t>
            </a:r>
            <a:r>
              <a:rPr lang="zh-TW" altLang="en-US" dirty="0"/>
              <a:t>，用於冷氣相關保養、維護及新機採購</a:t>
            </a:r>
            <a:r>
              <a:rPr lang="zh-HK" altLang="zh-TW" dirty="0"/>
              <a:t>，不</a:t>
            </a:r>
            <a:r>
              <a:rPr lang="zh-TW" altLang="zh-TW" dirty="0"/>
              <a:t>退費。</a:t>
            </a:r>
          </a:p>
          <a:p>
            <a:pPr lvl="0">
              <a:spcAft>
                <a:spcPts val="600"/>
              </a:spcAft>
            </a:pPr>
            <a:r>
              <a:rPr lang="zh-TW" altLang="zh-TW" b="1" dirty="0">
                <a:solidFill>
                  <a:schemeClr val="accent2"/>
                </a:solidFill>
              </a:rPr>
              <a:t>基本電費：</a:t>
            </a:r>
            <a:r>
              <a:rPr lang="zh-TW" altLang="zh-TW" dirty="0"/>
              <a:t>每學期繳交</a:t>
            </a:r>
            <a:r>
              <a:rPr lang="en-US" altLang="zh-TW" b="1" u="sng" dirty="0">
                <a:solidFill>
                  <a:schemeClr val="accent2"/>
                </a:solidFill>
              </a:rPr>
              <a:t>150</a:t>
            </a:r>
            <a:r>
              <a:rPr lang="zh-TW" altLang="zh-TW" dirty="0">
                <a:solidFill>
                  <a:schemeClr val="accent2"/>
                </a:solidFill>
              </a:rPr>
              <a:t>元</a:t>
            </a:r>
            <a:r>
              <a:rPr lang="zh-TW" altLang="zh-TW" dirty="0"/>
              <a:t>，不足經費由學校業務費</a:t>
            </a:r>
            <a:r>
              <a:rPr lang="zh-TW" altLang="en-US" dirty="0"/>
              <a:t>補足</a:t>
            </a:r>
            <a:r>
              <a:rPr lang="zh-TW" altLang="zh-TW" dirty="0"/>
              <a:t>。</a:t>
            </a:r>
          </a:p>
          <a:p>
            <a:pPr lvl="0">
              <a:spcAft>
                <a:spcPts val="600"/>
              </a:spcAft>
            </a:pPr>
            <a:r>
              <a:rPr lang="zh-TW" altLang="zh-TW" b="1" dirty="0">
                <a:solidFill>
                  <a:schemeClr val="accent2"/>
                </a:solidFill>
              </a:rPr>
              <a:t>流動電費： </a:t>
            </a:r>
            <a:r>
              <a:rPr lang="zh-TW" altLang="zh-TW" dirty="0"/>
              <a:t>每學期繳交</a:t>
            </a:r>
            <a:r>
              <a:rPr lang="en-US" altLang="zh-TW" b="1" u="sng" dirty="0">
                <a:solidFill>
                  <a:schemeClr val="accent2"/>
                </a:solidFill>
              </a:rPr>
              <a:t>100</a:t>
            </a:r>
            <a:r>
              <a:rPr lang="zh-TW" altLang="zh-TW" dirty="0">
                <a:solidFill>
                  <a:schemeClr val="accent2"/>
                </a:solidFill>
              </a:rPr>
              <a:t>元</a:t>
            </a:r>
            <a:r>
              <a:rPr lang="zh-TW" altLang="zh-TW" dirty="0"/>
              <a:t>。開學時依各班實際繳費金額設定於儲值卡，儲值金額使用完，拿儲值卡至總務處繳費儲值，儲值金未使用完，於每學期末結算退費。</a:t>
            </a:r>
            <a:endParaRPr lang="en-US" altLang="zh-TW" dirty="0"/>
          </a:p>
          <a:p>
            <a:pPr lvl="0">
              <a:spcAft>
                <a:spcPts val="600"/>
              </a:spcAft>
            </a:pPr>
            <a:endParaRPr lang="en-US" altLang="zh-TW" dirty="0"/>
          </a:p>
          <a:p>
            <a:pPr lvl="0">
              <a:spcAft>
                <a:spcPts val="600"/>
              </a:spcAft>
            </a:pPr>
            <a:r>
              <a:rPr lang="zh-TW" altLang="en-US" sz="24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提醒 </a:t>
            </a:r>
            <a:r>
              <a:rPr lang="en-US" altLang="zh-TW" sz="24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冷氣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27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度以上開啟，低於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度自動關機。</a:t>
            </a:r>
            <a:r>
              <a:rPr lang="zh-TW" altLang="en-US" sz="2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請家長幫孩子準備一條毛巾或手帕，方便學生上完體育課或上課進入教室前先擦拭。</a:t>
            </a:r>
            <a:endParaRPr lang="en-US" altLang="zh-TW" sz="2400" b="1" u="sng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spcAft>
                <a:spcPts val="600"/>
              </a:spcAft>
            </a:pPr>
            <a:endParaRPr lang="en-US" altLang="zh-TW" dirty="0"/>
          </a:p>
          <a:p>
            <a:pPr lvl="0">
              <a:spcAft>
                <a:spcPts val="600"/>
              </a:spcAft>
            </a:pPr>
            <a:endParaRPr lang="zh-TW" altLang="zh-TW" dirty="0"/>
          </a:p>
          <a:p>
            <a:pPr marL="0" indent="0">
              <a:buNone/>
            </a:pPr>
            <a:endParaRPr lang="en-US" altLang="zh-TW" sz="2800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0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運動服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5820" y="2060849"/>
            <a:ext cx="7902644" cy="3888431"/>
          </a:xfrm>
        </p:spPr>
        <p:txBody>
          <a:bodyPr>
            <a:normAutofit/>
          </a:bodyPr>
          <a:lstStyle/>
          <a:p>
            <a:endParaRPr lang="en-US" altLang="zh-TW" sz="2800" dirty="0"/>
          </a:p>
          <a:p>
            <a:pPr lvl="0"/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</a:rPr>
              <a:t>廠商：杰笙體育用品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</a:rPr>
              <a:t>電話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</a:rPr>
              <a:t>:</a:t>
            </a:r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</a:rPr>
              <a:t>０３－５３２９８２９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</a:rPr>
              <a:t>  </a:t>
            </a:r>
            <a:endParaRPr lang="zh-TW" altLang="zh-TW" sz="28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</a:rPr>
              <a:t>地址：新竹市中正路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</a:rPr>
              <a:t>458</a:t>
            </a:r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</a:rPr>
              <a:t>號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777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5400" dirty="0">
                <a:solidFill>
                  <a:srgbClr val="FF0000"/>
                </a:solidFill>
              </a:rPr>
              <a:t>校園安全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400" dirty="0"/>
              <a:t>上班時間學生家長進入校園教學區，應依以下規定辦理：</a:t>
            </a:r>
          </a:p>
          <a:p>
            <a:r>
              <a:rPr lang="en-US" altLang="zh-TW" sz="2400" dirty="0"/>
              <a:t>1.</a:t>
            </a:r>
            <a:r>
              <a:rPr lang="zh-TW" altLang="zh-TW" sz="2400" dirty="0"/>
              <a:t>家長於上課期間不得任意進入校園，除非因緊急事故或特殊需求，於訪客登記簿上登記後方可進入校園，會客完後應立即離開校園，不得逗留。</a:t>
            </a:r>
          </a:p>
          <a:p>
            <a:r>
              <a:rPr lang="en-US" altLang="zh-TW" sz="2400" dirty="0"/>
              <a:t>2</a:t>
            </a:r>
            <a:r>
              <a:rPr lang="zh-TW" altLang="zh-TW" sz="2400" dirty="0"/>
              <a:t>、家長送交學生學用具、雨傘、衣物或餐盒等物品一律不得進入，以免影響學生上課。應註明班級、姓名後交予警衛人員，下課時由警衛人員電話通知學生自行至警衛室拿取。</a:t>
            </a:r>
          </a:p>
          <a:p>
            <a:r>
              <a:rPr lang="en-US" altLang="zh-TW" sz="2400" dirty="0"/>
              <a:t>3</a:t>
            </a:r>
            <a:r>
              <a:rPr lang="zh-TW" altLang="zh-TW" sz="2400" dirty="0"/>
              <a:t>、家長放學時間接送學生，應至家長接送區等待，禁止任意進入校園及班級。</a:t>
            </a:r>
            <a:endParaRPr lang="en-US" altLang="zh-TW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TW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TW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TW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zh-TW" altLang="en-US" sz="36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6300192" y="630932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FF00"/>
                </a:solidFill>
              </a:rPr>
              <a:t>※</a:t>
            </a:r>
            <a:r>
              <a:rPr lang="zh-TW" altLang="en-US" dirty="0">
                <a:solidFill>
                  <a:srgbClr val="FFFF00"/>
                </a:solidFill>
              </a:rPr>
              <a:t>放手吧！孩子才能獨立</a:t>
            </a:r>
          </a:p>
        </p:txBody>
      </p:sp>
    </p:spTree>
    <p:extLst>
      <p:ext uri="{BB962C8B-B14F-4D97-AF65-F5344CB8AC3E}">
        <p14:creationId xmlns:p14="http://schemas.microsoft.com/office/powerpoint/2010/main" val="727569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CA8A41-82AB-4C36-BA40-D3304D2F6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60648"/>
            <a:ext cx="7543800" cy="18002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                     </a:t>
            </a:r>
            <a:br>
              <a:rPr lang="en-US" altLang="zh-TW" dirty="0"/>
            </a:br>
            <a:r>
              <a:rPr lang="zh-TW" altLang="en-US" dirty="0"/>
              <a:t>                   學校重要工程</a:t>
            </a:r>
            <a:br>
              <a:rPr lang="en-US" altLang="zh-TW" dirty="0"/>
            </a:br>
            <a:r>
              <a:rPr lang="zh-TW" altLang="zh-TW" sz="4000" dirty="0">
                <a:solidFill>
                  <a:srgbClr val="FF0000"/>
                </a:solidFill>
              </a:rPr>
              <a:t>創思樓耐震補強暨牆壁磁磚修繕案 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15C14C-AC0F-4DFD-A71A-2CE2FE800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1.</a:t>
            </a:r>
            <a:r>
              <a:rPr lang="zh-TW" altLang="zh-TW" sz="2800" dirty="0"/>
              <a:t>工程項目</a:t>
            </a:r>
            <a:r>
              <a:rPr lang="en-US" altLang="zh-TW" sz="2800" dirty="0"/>
              <a:t> : </a:t>
            </a:r>
            <a:r>
              <a:rPr lang="zh-TW" altLang="zh-TW" sz="2800" dirty="0"/>
              <a:t>耐震補強工程、原磁磚敲除、外牆彈性塗料、增加鋁格柵</a:t>
            </a:r>
            <a:r>
              <a:rPr lang="en-US" altLang="zh-TW" sz="2800" dirty="0"/>
              <a:t>(</a:t>
            </a:r>
            <a:r>
              <a:rPr lang="zh-TW" altLang="zh-TW" sz="2800" dirty="0"/>
              <a:t>美化冷氣外露</a:t>
            </a:r>
            <a:r>
              <a:rPr lang="en-US" altLang="zh-TW" sz="2800" dirty="0"/>
              <a:t>)</a:t>
            </a:r>
            <a:r>
              <a:rPr lang="zh-TW" altLang="zh-TW" sz="2800" dirty="0"/>
              <a:t>、部分窗戶及櫃體更新。</a:t>
            </a:r>
          </a:p>
          <a:p>
            <a:r>
              <a:rPr lang="en-US" altLang="zh-TW" sz="2800" dirty="0"/>
              <a:t>2.</a:t>
            </a:r>
            <a:r>
              <a:rPr lang="zh-TW" altLang="zh-TW" sz="2800" dirty="0"/>
              <a:t>本案預訂的施工時程</a:t>
            </a:r>
            <a:r>
              <a:rPr lang="en-US" altLang="zh-TW" sz="2800" dirty="0"/>
              <a:t>:</a:t>
            </a:r>
            <a:endParaRPr lang="zh-TW" altLang="zh-TW" sz="2800" dirty="0"/>
          </a:p>
          <a:p>
            <a:r>
              <a:rPr lang="en-US" altLang="zh-TW" sz="2800" dirty="0"/>
              <a:t>   </a:t>
            </a:r>
            <a:r>
              <a:rPr lang="zh-TW" altLang="zh-TW" sz="2800" dirty="0"/>
              <a:t>●</a:t>
            </a:r>
            <a:r>
              <a:rPr lang="en-US" altLang="zh-TW" sz="2800" dirty="0"/>
              <a:t>B</a:t>
            </a:r>
            <a:r>
              <a:rPr lang="zh-TW" altLang="zh-TW" sz="2800" dirty="0"/>
              <a:t>棟第一期工程</a:t>
            </a:r>
            <a:r>
              <a:rPr lang="en-US" altLang="zh-TW" sz="2800" dirty="0"/>
              <a:t> : 110</a:t>
            </a:r>
            <a:r>
              <a:rPr lang="zh-TW" altLang="zh-TW" sz="2800" dirty="0"/>
              <a:t>年</a:t>
            </a:r>
            <a:r>
              <a:rPr lang="en-US" altLang="zh-TW" sz="2800" dirty="0"/>
              <a:t>1</a:t>
            </a:r>
            <a:r>
              <a:rPr lang="zh-TW" altLang="zh-TW" sz="2800" dirty="0"/>
              <a:t>月</a:t>
            </a:r>
            <a:r>
              <a:rPr lang="en-US" altLang="zh-TW" sz="2800" dirty="0"/>
              <a:t>-5</a:t>
            </a:r>
            <a:r>
              <a:rPr lang="zh-TW" altLang="zh-TW" sz="2800" dirty="0"/>
              <a:t>月</a:t>
            </a:r>
          </a:p>
          <a:p>
            <a:r>
              <a:rPr lang="en-US" altLang="zh-TW" sz="2800" dirty="0"/>
              <a:t>   </a:t>
            </a:r>
            <a:r>
              <a:rPr lang="zh-TW" altLang="zh-TW" sz="2800" dirty="0"/>
              <a:t>●</a:t>
            </a:r>
            <a:r>
              <a:rPr lang="en-US" altLang="zh-TW" sz="2800" dirty="0"/>
              <a:t>C</a:t>
            </a:r>
            <a:r>
              <a:rPr lang="zh-TW" altLang="zh-TW" sz="2800" dirty="0"/>
              <a:t>棟第二期工程</a:t>
            </a:r>
            <a:r>
              <a:rPr lang="en-US" altLang="zh-TW" sz="2800" dirty="0"/>
              <a:t> : 110</a:t>
            </a:r>
            <a:r>
              <a:rPr lang="zh-TW" altLang="zh-TW" sz="2800" dirty="0"/>
              <a:t>年</a:t>
            </a:r>
            <a:r>
              <a:rPr lang="en-US" altLang="zh-TW" sz="2800" dirty="0"/>
              <a:t>7</a:t>
            </a:r>
            <a:r>
              <a:rPr lang="zh-TW" altLang="zh-TW" sz="2800" dirty="0"/>
              <a:t>月</a:t>
            </a:r>
            <a:r>
              <a:rPr lang="en-US" altLang="zh-TW" sz="2800" dirty="0"/>
              <a:t>-11</a:t>
            </a:r>
            <a:r>
              <a:rPr lang="zh-TW" altLang="zh-TW" sz="2800" dirty="0"/>
              <a:t>月</a:t>
            </a:r>
          </a:p>
          <a:p>
            <a:r>
              <a:rPr lang="en-US" altLang="zh-TW" sz="2800" dirty="0"/>
              <a:t>   </a:t>
            </a:r>
            <a:r>
              <a:rPr lang="zh-TW" altLang="zh-TW" sz="2800" dirty="0"/>
              <a:t>●</a:t>
            </a:r>
            <a:r>
              <a:rPr lang="en-US" altLang="zh-TW" sz="2800" dirty="0"/>
              <a:t>A/D</a:t>
            </a:r>
            <a:r>
              <a:rPr lang="zh-TW" altLang="zh-TW" sz="2800" dirty="0"/>
              <a:t>棟第三期工程</a:t>
            </a:r>
            <a:r>
              <a:rPr lang="en-US" altLang="zh-TW" sz="2800" dirty="0"/>
              <a:t> : 111</a:t>
            </a:r>
            <a:r>
              <a:rPr lang="zh-TW" altLang="zh-TW" sz="2800" dirty="0"/>
              <a:t>年</a:t>
            </a:r>
            <a:r>
              <a:rPr lang="en-US" altLang="zh-TW" sz="2800" dirty="0"/>
              <a:t>1</a:t>
            </a:r>
            <a:r>
              <a:rPr lang="zh-TW" altLang="zh-TW" sz="2800" dirty="0"/>
              <a:t>月</a:t>
            </a:r>
            <a:r>
              <a:rPr lang="en-US" altLang="zh-TW" sz="2800" dirty="0"/>
              <a:t>-5</a:t>
            </a:r>
            <a:r>
              <a:rPr lang="zh-TW" altLang="zh-TW" sz="2800" dirty="0"/>
              <a:t>月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763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CA8A41-82AB-4C36-BA40-D3304D2F6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                     </a:t>
            </a:r>
            <a:br>
              <a:rPr lang="en-US" altLang="zh-TW" dirty="0"/>
            </a:br>
            <a:r>
              <a:rPr lang="zh-TW" altLang="en-US" dirty="0"/>
              <a:t>                   </a:t>
            </a:r>
            <a:r>
              <a:rPr lang="zh-TW" altLang="en-US" dirty="0">
                <a:solidFill>
                  <a:schemeClr val="accent2"/>
                </a:solidFill>
              </a:rPr>
              <a:t>學校重要工程</a:t>
            </a:r>
            <a:br>
              <a:rPr lang="en-US" altLang="zh-TW" dirty="0"/>
            </a:br>
            <a:r>
              <a:rPr lang="zh-TW" altLang="zh-TW" dirty="0"/>
              <a:t>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15C14C-AC0F-4DFD-A71A-2CE2FE800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1.</a:t>
            </a:r>
            <a:r>
              <a:rPr lang="zh-TW" altLang="en-US" sz="2800" dirty="0"/>
              <a:t> 全校教室冷氣</a:t>
            </a:r>
            <a:r>
              <a:rPr lang="en-US" altLang="zh-TW" sz="2800" dirty="0"/>
              <a:t>(109</a:t>
            </a:r>
            <a:r>
              <a:rPr lang="zh-TW" altLang="en-US" sz="2800" dirty="0"/>
              <a:t>年</a:t>
            </a:r>
            <a:r>
              <a:rPr lang="en-US" altLang="zh-TW" sz="2800" dirty="0"/>
              <a:t>7</a:t>
            </a:r>
            <a:r>
              <a:rPr lang="zh-TW" altLang="en-US" sz="2800" dirty="0"/>
              <a:t>月完工</a:t>
            </a:r>
            <a:r>
              <a:rPr lang="en-US" altLang="zh-TW" sz="2800" dirty="0"/>
              <a:t>)</a:t>
            </a:r>
          </a:p>
          <a:p>
            <a:r>
              <a:rPr lang="en-US" altLang="zh-TW" sz="2800" dirty="0"/>
              <a:t>2.</a:t>
            </a:r>
            <a:r>
              <a:rPr lang="zh-TW" altLang="en-US" sz="2800" dirty="0"/>
              <a:t>社區多元學習中心</a:t>
            </a:r>
            <a:r>
              <a:rPr lang="en-US" altLang="zh-TW" sz="2800" dirty="0"/>
              <a:t>(109</a:t>
            </a:r>
            <a:r>
              <a:rPr lang="zh-TW" altLang="en-US" sz="2800" dirty="0"/>
              <a:t>年</a:t>
            </a:r>
            <a:r>
              <a:rPr lang="en-US" altLang="zh-TW" sz="2800" dirty="0"/>
              <a:t>7</a:t>
            </a:r>
            <a:r>
              <a:rPr lang="zh-TW" altLang="en-US" sz="2800" dirty="0"/>
              <a:t>月完工</a:t>
            </a:r>
            <a:r>
              <a:rPr lang="en-US" altLang="zh-TW" sz="2800" dirty="0"/>
              <a:t>)</a:t>
            </a:r>
          </a:p>
          <a:p>
            <a:r>
              <a:rPr lang="en-US" altLang="zh-TW" sz="2800" dirty="0"/>
              <a:t>3.</a:t>
            </a:r>
            <a:r>
              <a:rPr lang="zh-TW" altLang="en-US" sz="2800" dirty="0"/>
              <a:t>全校教室</a:t>
            </a:r>
            <a:r>
              <a:rPr lang="en-US" altLang="zh-TW" sz="2800" dirty="0"/>
              <a:t>LED</a:t>
            </a:r>
            <a:r>
              <a:rPr lang="zh-TW" altLang="en-US" sz="2800" dirty="0"/>
              <a:t>燈具更新</a:t>
            </a:r>
            <a:r>
              <a:rPr lang="en-US" altLang="zh-TW" sz="2800" dirty="0"/>
              <a:t>(109</a:t>
            </a:r>
            <a:r>
              <a:rPr lang="zh-TW" altLang="en-US" sz="2800" dirty="0"/>
              <a:t>年</a:t>
            </a:r>
            <a:r>
              <a:rPr lang="en-US" altLang="zh-TW" sz="2800" dirty="0"/>
              <a:t>8</a:t>
            </a:r>
            <a:r>
              <a:rPr lang="zh-TW" altLang="en-US" sz="2800" dirty="0"/>
              <a:t>月完工</a:t>
            </a:r>
            <a:r>
              <a:rPr lang="en-US" altLang="zh-TW" sz="2800" dirty="0"/>
              <a:t>)</a:t>
            </a:r>
          </a:p>
          <a:p>
            <a:r>
              <a:rPr lang="en-US" altLang="zh-TW" sz="2800" dirty="0"/>
              <a:t>4.</a:t>
            </a:r>
            <a:r>
              <a:rPr lang="zh-TW" altLang="en-US" sz="2800" dirty="0"/>
              <a:t>幼兒園遊戲器材</a:t>
            </a:r>
            <a:r>
              <a:rPr lang="en-US" altLang="zh-TW" sz="2800" dirty="0"/>
              <a:t>(109</a:t>
            </a:r>
            <a:r>
              <a:rPr lang="zh-TW" altLang="en-US" sz="2800" dirty="0"/>
              <a:t>年</a:t>
            </a:r>
            <a:r>
              <a:rPr lang="en-US" altLang="zh-TW" sz="2800" dirty="0"/>
              <a:t>9</a:t>
            </a:r>
            <a:r>
              <a:rPr lang="zh-TW" altLang="en-US" sz="2800" dirty="0"/>
              <a:t>月完工</a:t>
            </a:r>
            <a:r>
              <a:rPr lang="en-US" altLang="zh-TW" sz="2800" dirty="0"/>
              <a:t>)</a:t>
            </a:r>
          </a:p>
          <a:p>
            <a:r>
              <a:rPr lang="en-US" altLang="zh-TW" sz="2800" dirty="0"/>
              <a:t>5.</a:t>
            </a:r>
            <a:r>
              <a:rPr lang="zh-TW" altLang="en-US" sz="2800" dirty="0"/>
              <a:t>全校遊戲器材更新</a:t>
            </a:r>
            <a:r>
              <a:rPr lang="en-US" altLang="zh-TW" sz="2800" dirty="0"/>
              <a:t>(110</a:t>
            </a:r>
            <a:r>
              <a:rPr lang="zh-TW" altLang="en-US" sz="2800" dirty="0"/>
              <a:t>年</a:t>
            </a:r>
            <a:r>
              <a:rPr lang="en-US" altLang="zh-TW" sz="2800" dirty="0"/>
              <a:t>)</a:t>
            </a:r>
          </a:p>
          <a:p>
            <a:r>
              <a:rPr lang="en-US" altLang="zh-TW" sz="2800" dirty="0"/>
              <a:t>6.</a:t>
            </a:r>
            <a:r>
              <a:rPr lang="zh-TW" altLang="en-US" sz="2800" dirty="0"/>
              <a:t>幼兒園電力更系統更新</a:t>
            </a:r>
            <a:r>
              <a:rPr lang="en-US" altLang="zh-TW" sz="2800" dirty="0"/>
              <a:t>(</a:t>
            </a:r>
            <a:r>
              <a:rPr lang="zh-TW" altLang="en-US" sz="2800" dirty="0"/>
              <a:t>設計規劃中</a:t>
            </a:r>
            <a:r>
              <a:rPr lang="en-US" altLang="zh-TW" sz="2800" dirty="0"/>
              <a:t>)</a:t>
            </a:r>
          </a:p>
          <a:p>
            <a:r>
              <a:rPr lang="en-US" altLang="zh-TW" sz="2800" dirty="0"/>
              <a:t>7.</a:t>
            </a:r>
            <a:r>
              <a:rPr lang="zh-TW" altLang="en-US" sz="2800" dirty="0"/>
              <a:t>視聽教室設備改善</a:t>
            </a:r>
            <a:r>
              <a:rPr lang="en-US" altLang="zh-TW" sz="2800" dirty="0"/>
              <a:t>(110</a:t>
            </a:r>
            <a:r>
              <a:rPr lang="zh-TW" altLang="en-US" sz="2800" dirty="0"/>
              <a:t>年</a:t>
            </a:r>
            <a:r>
              <a:rPr lang="en-US" altLang="zh-TW" sz="2800" dirty="0"/>
              <a:t>)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2944687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1840</TotalTime>
  <Words>604</Words>
  <Application>Microsoft Office PowerPoint</Application>
  <PresentationFormat>如螢幕大小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標楷體</vt:lpstr>
      <vt:lpstr>Arial</vt:lpstr>
      <vt:lpstr>Calibri</vt:lpstr>
      <vt:lpstr>Calibri Light</vt:lpstr>
      <vt:lpstr>回顧</vt:lpstr>
      <vt:lpstr> </vt:lpstr>
      <vt:lpstr>班級家長代表會暨學生家長委員會</vt:lpstr>
      <vt:lpstr>           新竹市降溫計畫</vt:lpstr>
      <vt:lpstr> 新竹市降溫計畫-冷氣收費說明</vt:lpstr>
      <vt:lpstr>運動服</vt:lpstr>
      <vt:lpstr>校園安全</vt:lpstr>
      <vt:lpstr>                                         學校重要工程 創思樓耐震補強暨牆壁磁磚修繕案  </vt:lpstr>
      <vt:lpstr>                                         學校重要工程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總務處報告 </dc:title>
  <dc:creator>tg1</dc:creator>
  <cp:lastModifiedBy>hlps</cp:lastModifiedBy>
  <cp:revision>137</cp:revision>
  <dcterms:created xsi:type="dcterms:W3CDTF">2014-08-11T05:11:05Z</dcterms:created>
  <dcterms:modified xsi:type="dcterms:W3CDTF">2020-08-26T03:36:50Z</dcterms:modified>
</cp:coreProperties>
</file>